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76" r:id="rId4"/>
    <p:sldId id="258" r:id="rId5"/>
    <p:sldId id="267" r:id="rId6"/>
    <p:sldId id="261" r:id="rId7"/>
    <p:sldId id="268" r:id="rId8"/>
    <p:sldId id="269" r:id="rId9"/>
    <p:sldId id="270" r:id="rId10"/>
    <p:sldId id="271" r:id="rId11"/>
    <p:sldId id="272" r:id="rId12"/>
    <p:sldId id="273" r:id="rId13"/>
    <p:sldId id="262" r:id="rId14"/>
    <p:sldId id="278" r:id="rId15"/>
    <p:sldId id="263" r:id="rId16"/>
    <p:sldId id="264" r:id="rId17"/>
    <p:sldId id="274" r:id="rId18"/>
    <p:sldId id="275" r:id="rId19"/>
    <p:sldId id="277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4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9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9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3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4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6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49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27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0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9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7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812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Survey of </a:t>
            </a:r>
            <a:r>
              <a:rPr lang="en-US" dirty="0" err="1" smtClean="0"/>
              <a:t>IoT</a:t>
            </a:r>
            <a:r>
              <a:rPr lang="en-US" dirty="0" smtClean="0"/>
              <a:t> Ecosystem Components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43200"/>
            <a:ext cx="9144000" cy="2514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Group 1 – </a:t>
            </a:r>
          </a:p>
          <a:p>
            <a:r>
              <a:rPr lang="en-US" dirty="0" smtClean="0"/>
              <a:t>Hamza Karachiwala</a:t>
            </a:r>
          </a:p>
          <a:p>
            <a:r>
              <a:rPr lang="en-US" dirty="0" err="1" smtClean="0"/>
              <a:t>Hiranava</a:t>
            </a:r>
            <a:r>
              <a:rPr lang="en-US" dirty="0" smtClean="0"/>
              <a:t> Das</a:t>
            </a:r>
          </a:p>
          <a:p>
            <a:r>
              <a:rPr lang="en-US" dirty="0" smtClean="0"/>
              <a:t>Rahul </a:t>
            </a:r>
            <a:r>
              <a:rPr lang="en-US" dirty="0" err="1" smtClean="0"/>
              <a:t>Bobhate</a:t>
            </a:r>
            <a:endParaRPr lang="en-US" dirty="0" smtClean="0"/>
          </a:p>
          <a:p>
            <a:r>
              <a:rPr lang="en-US" dirty="0" err="1" smtClean="0"/>
              <a:t>Sharique</a:t>
            </a:r>
            <a:r>
              <a:rPr lang="en-US" dirty="0" smtClean="0"/>
              <a:t> Hussain</a:t>
            </a:r>
          </a:p>
          <a:p>
            <a:r>
              <a:rPr lang="en-US" dirty="0" err="1" smtClean="0"/>
              <a:t>Suryansh</a:t>
            </a:r>
            <a:r>
              <a:rPr lang="en-US" dirty="0" smtClean="0"/>
              <a:t> Singh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5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92337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“brain” of an IoT object.</a:t>
            </a:r>
          </a:p>
          <a:p>
            <a:r>
              <a:rPr lang="en-US" dirty="0" smtClean="0"/>
              <a:t>Different hardware are available in market like  Arduino, Intel Edison etc.</a:t>
            </a:r>
          </a:p>
          <a:p>
            <a:r>
              <a:rPr lang="en-US" dirty="0" smtClean="0"/>
              <a:t>Operating system running on these hardware is of crucial importance</a:t>
            </a:r>
          </a:p>
          <a:p>
            <a:r>
              <a:rPr lang="en-US" dirty="0" smtClean="0"/>
              <a:t>Cloud platform is also an important part of computation. It facilitates collection and processing of big data.</a:t>
            </a:r>
          </a:p>
          <a:p>
            <a:endParaRPr lang="en-US" dirty="0"/>
          </a:p>
        </p:txBody>
      </p:sp>
      <p:pic>
        <p:nvPicPr>
          <p:cNvPr id="4" name="Picture 3" descr="inteledis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05360" y="587829"/>
            <a:ext cx="2952683" cy="2690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18215" y="3501483"/>
            <a:ext cx="5272449" cy="3146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5898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9977"/>
            <a:ext cx="10515600" cy="4726986"/>
          </a:xfrm>
        </p:spPr>
        <p:txBody>
          <a:bodyPr/>
          <a:lstStyle/>
          <a:p>
            <a:r>
              <a:rPr lang="en-US" dirty="0" smtClean="0"/>
              <a:t>Identity related </a:t>
            </a:r>
            <a:r>
              <a:rPr lang="en-US" dirty="0" smtClean="0"/>
              <a:t>services</a:t>
            </a:r>
          </a:p>
          <a:p>
            <a:pPr lvl="1"/>
            <a:r>
              <a:rPr lang="en-US" dirty="0" smtClean="0"/>
              <a:t>Identify </a:t>
            </a:r>
            <a:r>
              <a:rPr lang="en-US" dirty="0" smtClean="0"/>
              <a:t>real life objects in virtual </a:t>
            </a:r>
            <a:r>
              <a:rPr lang="en-US" dirty="0" smtClean="0"/>
              <a:t>world</a:t>
            </a:r>
            <a:endParaRPr lang="en-US" dirty="0" smtClean="0"/>
          </a:p>
          <a:p>
            <a:r>
              <a:rPr lang="en-US" dirty="0" smtClean="0"/>
              <a:t>Information aggregation </a:t>
            </a:r>
            <a:r>
              <a:rPr lang="en-US" dirty="0" smtClean="0"/>
              <a:t>services</a:t>
            </a:r>
          </a:p>
          <a:p>
            <a:pPr lvl="1"/>
            <a:r>
              <a:rPr lang="en-US" dirty="0" smtClean="0"/>
              <a:t>Collect </a:t>
            </a:r>
            <a:r>
              <a:rPr lang="en-US" dirty="0" smtClean="0"/>
              <a:t>and summarize raw </a:t>
            </a:r>
            <a:r>
              <a:rPr lang="en-US" dirty="0" smtClean="0"/>
              <a:t>sensory data</a:t>
            </a:r>
            <a:endParaRPr lang="en-US" dirty="0" smtClean="0"/>
          </a:p>
          <a:p>
            <a:r>
              <a:rPr lang="en-US" dirty="0" smtClean="0"/>
              <a:t>Collaborative-Aware </a:t>
            </a:r>
            <a:r>
              <a:rPr lang="en-US" dirty="0" smtClean="0"/>
              <a:t>services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ake </a:t>
            </a:r>
            <a:r>
              <a:rPr lang="en-US" dirty="0" smtClean="0"/>
              <a:t>decisions and </a:t>
            </a:r>
            <a:r>
              <a:rPr lang="en-US" dirty="0" smtClean="0"/>
              <a:t>respond</a:t>
            </a:r>
            <a:endParaRPr lang="en-US" dirty="0" smtClean="0"/>
          </a:p>
          <a:p>
            <a:r>
              <a:rPr lang="en-US" dirty="0" smtClean="0"/>
              <a:t>Ubiquitous </a:t>
            </a:r>
            <a:r>
              <a:rPr lang="en-US" dirty="0" smtClean="0"/>
              <a:t>services</a:t>
            </a:r>
          </a:p>
          <a:p>
            <a:pPr lvl="1"/>
            <a:r>
              <a:rPr lang="en-US" dirty="0" smtClean="0"/>
              <a:t>Any </a:t>
            </a:r>
            <a:r>
              <a:rPr lang="en-US" dirty="0" smtClean="0"/>
              <a:t>time, anyone and </a:t>
            </a:r>
            <a:r>
              <a:rPr lang="en-US" dirty="0" smtClean="0"/>
              <a:t>anywhere</a:t>
            </a:r>
            <a:endParaRPr lang="en-US" dirty="0" smtClean="0"/>
          </a:p>
          <a:p>
            <a:r>
              <a:rPr lang="en-US" dirty="0" smtClean="0"/>
              <a:t>Smart home, Smart buildings, Intelligent Transport System, Industrial Automation, Smart Healthcare and Smart Grids.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88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sense </a:t>
            </a:r>
            <a:r>
              <a:rPr lang="en-US" dirty="0" smtClean="0"/>
              <a:t>from the gathered information and provide services accordingly. </a:t>
            </a:r>
          </a:p>
          <a:p>
            <a:r>
              <a:rPr lang="en-US" dirty="0" smtClean="0"/>
              <a:t>Discovering and using resources</a:t>
            </a:r>
          </a:p>
        </p:txBody>
      </p:sp>
    </p:spTree>
    <p:extLst>
      <p:ext uri="{BB962C8B-B14F-4D97-AF65-F5344CB8AC3E}">
        <p14:creationId xmlns:p14="http://schemas.microsoft.com/office/powerpoint/2010/main" val="329464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32" y="1458821"/>
            <a:ext cx="5733914" cy="46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78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protocols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dirty="0" smtClean="0"/>
              <a:t>Constrained </a:t>
            </a:r>
            <a:r>
              <a:rPr lang="en-US" sz="3600" dirty="0"/>
              <a:t>Application protocol (</a:t>
            </a:r>
            <a:r>
              <a:rPr lang="en-US" sz="3600" dirty="0" err="1"/>
              <a:t>CoAP</a:t>
            </a:r>
            <a:r>
              <a:rPr lang="en-US" sz="3600" dirty="0" smtClean="0"/>
              <a:t>)</a:t>
            </a:r>
            <a:endParaRPr lang="en-US" sz="3600" dirty="0"/>
          </a:p>
          <a:p>
            <a:pPr lvl="0"/>
            <a:r>
              <a:rPr lang="en-US" sz="3600" dirty="0" smtClean="0"/>
              <a:t>Message </a:t>
            </a:r>
            <a:r>
              <a:rPr lang="en-US" sz="3600" dirty="0"/>
              <a:t>Queue Telemetry Transport (MQTT</a:t>
            </a:r>
            <a:r>
              <a:rPr lang="en-US" sz="3600" dirty="0" smtClean="0"/>
              <a:t>)</a:t>
            </a:r>
            <a:endParaRPr lang="en-US" sz="3600" dirty="0"/>
          </a:p>
          <a:p>
            <a:pPr lvl="0"/>
            <a:r>
              <a:rPr lang="en-US" sz="3600" dirty="0" smtClean="0"/>
              <a:t>Extensible </a:t>
            </a:r>
            <a:r>
              <a:rPr lang="en-US" sz="3600" dirty="0"/>
              <a:t>Mapping and Presence protocol (XMPP</a:t>
            </a:r>
            <a:r>
              <a:rPr lang="en-US" sz="3600" dirty="0" smtClean="0"/>
              <a:t>)</a:t>
            </a:r>
            <a:endParaRPr lang="en-US" sz="3600" dirty="0"/>
          </a:p>
          <a:p>
            <a:pPr lvl="0"/>
            <a:r>
              <a:rPr lang="en-US" sz="3600" dirty="0" smtClean="0"/>
              <a:t>Advanced </a:t>
            </a:r>
            <a:r>
              <a:rPr lang="en-US" sz="3600" dirty="0"/>
              <a:t>Message Queuing Protocol (AMQP</a:t>
            </a:r>
            <a:r>
              <a:rPr lang="en-US" sz="3600" dirty="0" smtClean="0"/>
              <a:t>)</a:t>
            </a:r>
            <a:endParaRPr lang="en-US" sz="3600" dirty="0"/>
          </a:p>
          <a:p>
            <a:pPr lvl="0"/>
            <a:r>
              <a:rPr lang="en-US" sz="3600" dirty="0" smtClean="0"/>
              <a:t>Data </a:t>
            </a:r>
            <a:r>
              <a:rPr lang="en-US" sz="3600" dirty="0"/>
              <a:t>Distribution Service (DDS</a:t>
            </a:r>
            <a:r>
              <a:rPr lang="en-US" sz="3600" dirty="0" smtClean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3122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3739"/>
            <a:ext cx="10515600" cy="492787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Access to hardware and software</a:t>
            </a:r>
          </a:p>
          <a:p>
            <a:r>
              <a:rPr lang="en-US" dirty="0" smtClean="0"/>
              <a:t>Reliability</a:t>
            </a:r>
          </a:p>
          <a:p>
            <a:pPr lvl="1"/>
            <a:r>
              <a:rPr lang="en-US" dirty="0" smtClean="0"/>
              <a:t>Dependability of hardware and software</a:t>
            </a:r>
          </a:p>
          <a:p>
            <a:r>
              <a:rPr lang="en-US" dirty="0" smtClean="0"/>
              <a:t>Mobility</a:t>
            </a:r>
          </a:p>
          <a:p>
            <a:pPr lvl="1"/>
            <a:r>
              <a:rPr lang="en-US" dirty="0" smtClean="0"/>
              <a:t>Delivery and management</a:t>
            </a:r>
          </a:p>
          <a:p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Components and protocols</a:t>
            </a:r>
          </a:p>
          <a:p>
            <a:r>
              <a:rPr lang="en-US" dirty="0" smtClean="0"/>
              <a:t>Management </a:t>
            </a:r>
          </a:p>
          <a:p>
            <a:pPr lvl="1"/>
            <a:r>
              <a:rPr lang="en-US" dirty="0" smtClean="0"/>
              <a:t>Light weight FCAPS of billions of devices</a:t>
            </a:r>
          </a:p>
          <a:p>
            <a:r>
              <a:rPr lang="en-US" dirty="0" smtClean="0"/>
              <a:t>Interoperability</a:t>
            </a:r>
          </a:p>
          <a:p>
            <a:pPr lvl="1"/>
            <a:r>
              <a:rPr lang="en-US" dirty="0" smtClean="0"/>
              <a:t>Applications and devices</a:t>
            </a:r>
          </a:p>
          <a:p>
            <a:r>
              <a:rPr lang="en-US" dirty="0" smtClean="0"/>
              <a:t>Security and Privacy</a:t>
            </a:r>
          </a:p>
          <a:p>
            <a:pPr lvl="1"/>
            <a:r>
              <a:rPr lang="en-US" dirty="0" smtClean="0"/>
              <a:t>CIA among smaller devices</a:t>
            </a:r>
          </a:p>
        </p:txBody>
      </p:sp>
    </p:spTree>
    <p:extLst>
      <p:ext uri="{BB962C8B-B14F-4D97-AF65-F5344CB8AC3E}">
        <p14:creationId xmlns:p14="http://schemas.microsoft.com/office/powerpoint/2010/main" val="1329984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6801983" cy="1074148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Big Data in </a:t>
            </a:r>
            <a:r>
              <a:rPr lang="en-US" sz="4400" dirty="0" err="1" smtClean="0"/>
              <a:t>IoT</a:t>
            </a:r>
            <a:endParaRPr lang="en-US" sz="4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1672047"/>
            <a:ext cx="9558246" cy="442830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Volume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Everything is connected and producing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Cannot keep upgrading hardware to keep this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What to do with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Will just be a huge collection of readings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Need to find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Patterns should provide knowledge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Knowledge should be monetized!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/>
              <a:t>Takeaway 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Analyze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Scale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5514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Available tools usually fall short</a:t>
            </a:r>
          </a:p>
          <a:p>
            <a:pPr lvl="1"/>
            <a:r>
              <a:rPr lang="en-US" dirty="0" smtClean="0"/>
              <a:t>Facebook Hadoop version</a:t>
            </a:r>
          </a:p>
          <a:p>
            <a:r>
              <a:rPr lang="en-US" dirty="0" err="1" smtClean="0"/>
              <a:t>TSaaaS</a:t>
            </a:r>
            <a:r>
              <a:rPr lang="en-US" dirty="0" smtClean="0"/>
              <a:t> for </a:t>
            </a:r>
            <a:r>
              <a:rPr lang="en-US" dirty="0" err="1" smtClean="0"/>
              <a:t>IoT</a:t>
            </a:r>
            <a:endParaRPr lang="en-US" dirty="0" smtClean="0"/>
          </a:p>
          <a:p>
            <a:pPr lvl="1"/>
            <a:r>
              <a:rPr lang="en-US" dirty="0" err="1" smtClean="0"/>
              <a:t>IoT</a:t>
            </a:r>
            <a:r>
              <a:rPr lang="en-US" dirty="0" smtClean="0"/>
              <a:t> data real time</a:t>
            </a:r>
          </a:p>
          <a:p>
            <a:pPr lvl="1"/>
            <a:r>
              <a:rPr lang="en-US" dirty="0" smtClean="0"/>
              <a:t>Time Series Database</a:t>
            </a:r>
          </a:p>
          <a:p>
            <a:pPr lvl="1"/>
            <a:r>
              <a:rPr lang="en-US" dirty="0" smtClean="0"/>
              <a:t>Optimized for </a:t>
            </a:r>
            <a:r>
              <a:rPr lang="en-US" dirty="0" err="1"/>
              <a:t>I</a:t>
            </a:r>
            <a:r>
              <a:rPr lang="en-US" dirty="0" err="1" smtClean="0"/>
              <a:t>oT</a:t>
            </a:r>
            <a:endParaRPr lang="en-US" dirty="0" smtClean="0"/>
          </a:p>
          <a:p>
            <a:r>
              <a:rPr lang="en-US" dirty="0" smtClean="0"/>
              <a:t>Why keep all data</a:t>
            </a:r>
          </a:p>
          <a:p>
            <a:pPr lvl="1"/>
            <a:r>
              <a:rPr lang="en-US" dirty="0" smtClean="0"/>
              <a:t>Pattern reduction, feature selections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1825625"/>
            <a:ext cx="5775959" cy="359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02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and Fog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Scalability = cloud!</a:t>
            </a:r>
          </a:p>
          <a:p>
            <a:pPr lvl="1"/>
            <a:r>
              <a:rPr lang="en-US" dirty="0" smtClean="0"/>
              <a:t>Has its own set of challenges</a:t>
            </a:r>
          </a:p>
          <a:p>
            <a:pPr lvl="1"/>
            <a:r>
              <a:rPr lang="en-US" dirty="0" err="1" smtClean="0"/>
              <a:t>Xively</a:t>
            </a:r>
            <a:r>
              <a:rPr lang="en-US" dirty="0" smtClean="0"/>
              <a:t> – host </a:t>
            </a:r>
            <a:r>
              <a:rPr lang="en-US" dirty="0" err="1" smtClean="0"/>
              <a:t>IoT</a:t>
            </a:r>
            <a:endParaRPr lang="en-US" dirty="0" smtClean="0"/>
          </a:p>
          <a:p>
            <a:pPr lvl="2"/>
            <a:r>
              <a:rPr lang="en-US" dirty="0" smtClean="0"/>
              <a:t>Manage sensor data on web</a:t>
            </a:r>
          </a:p>
          <a:p>
            <a:pPr lvl="2"/>
            <a:r>
              <a:rPr lang="en-US" dirty="0" smtClean="0"/>
              <a:t>Connect with devices easily</a:t>
            </a:r>
          </a:p>
          <a:p>
            <a:r>
              <a:rPr lang="en-US" dirty="0" smtClean="0"/>
              <a:t>Fog computing</a:t>
            </a:r>
          </a:p>
          <a:p>
            <a:pPr lvl="1"/>
            <a:r>
              <a:rPr lang="en-US" dirty="0" smtClean="0"/>
              <a:t>Bridge between small devices and large cloud (Think Edge)</a:t>
            </a:r>
          </a:p>
          <a:p>
            <a:pPr lvl="1"/>
            <a:r>
              <a:rPr lang="en-US" dirty="0" smtClean="0"/>
              <a:t>Reduce delay, </a:t>
            </a:r>
            <a:r>
              <a:rPr lang="en-US" smtClean="0"/>
              <a:t>increase scale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4411" y="1136469"/>
            <a:ext cx="5914472" cy="481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48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Horizontal Integration between Application Protocols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0526" y="2808513"/>
            <a:ext cx="9849393" cy="354003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982889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en-US" dirty="0"/>
              <a:t>Problem : Communication between resource rich and resource constrained devices.</a:t>
            </a:r>
          </a:p>
          <a:p>
            <a:pPr marL="0" lvl="0" indent="0">
              <a:buNone/>
            </a:pPr>
            <a:r>
              <a:rPr lang="en-US" dirty="0"/>
              <a:t>Solution: Intelligent Gateway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3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have this survey?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71392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Scope of </a:t>
            </a:r>
            <a:r>
              <a:rPr lang="en-US" dirty="0" err="1" smtClean="0"/>
              <a:t>IoT</a:t>
            </a:r>
            <a:endParaRPr lang="en-US" dirty="0" smtClean="0"/>
          </a:p>
          <a:p>
            <a:pPr lvl="1"/>
            <a:r>
              <a:rPr lang="en-US" dirty="0" smtClean="0"/>
              <a:t>Vertical domain markets</a:t>
            </a:r>
          </a:p>
          <a:p>
            <a:pPr lvl="1"/>
            <a:r>
              <a:rPr lang="en-US" dirty="0" smtClean="0"/>
              <a:t>Horizontal domain agnostic markets</a:t>
            </a:r>
          </a:p>
          <a:p>
            <a:r>
              <a:rPr lang="en-US" dirty="0" smtClean="0"/>
              <a:t>Vast field</a:t>
            </a:r>
          </a:p>
          <a:p>
            <a:pPr lvl="1"/>
            <a:r>
              <a:rPr lang="en-US" dirty="0" smtClean="0"/>
              <a:t>Devices, applications and communication</a:t>
            </a:r>
          </a:p>
          <a:p>
            <a:pPr lvl="1"/>
            <a:r>
              <a:rPr lang="en-US" dirty="0" smtClean="0"/>
              <a:t>Architectures, protocols and standards</a:t>
            </a:r>
          </a:p>
          <a:p>
            <a:r>
              <a:rPr lang="en-US" dirty="0" smtClean="0"/>
              <a:t>Challenges and research</a:t>
            </a:r>
          </a:p>
          <a:p>
            <a:pPr lvl="1"/>
            <a:r>
              <a:rPr lang="en-US" dirty="0" smtClean="0"/>
              <a:t>Security, trust</a:t>
            </a:r>
          </a:p>
          <a:p>
            <a:pPr lvl="1"/>
            <a:r>
              <a:rPr lang="en-US" dirty="0" smtClean="0"/>
              <a:t>Management, performance, reliability</a:t>
            </a:r>
          </a:p>
          <a:p>
            <a:r>
              <a:rPr lang="en-US" dirty="0" smtClean="0"/>
              <a:t>Market Value</a:t>
            </a:r>
          </a:p>
          <a:p>
            <a:pPr lvl="1"/>
            <a:r>
              <a:rPr lang="en-US" dirty="0" smtClean="0"/>
              <a:t>Massive growth projection</a:t>
            </a:r>
          </a:p>
          <a:p>
            <a:pPr lvl="1"/>
            <a:r>
              <a:rPr lang="en-US" dirty="0" smtClean="0"/>
              <a:t>$3 trillion - $6trillion value by 2025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74" y="769208"/>
            <a:ext cx="5500546" cy="581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13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02675"/>
            <a:ext cx="10515600" cy="1756002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6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71896"/>
            <a:ext cx="9144000" cy="105913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IoT</a:t>
            </a:r>
            <a:r>
              <a:rPr lang="en-US" dirty="0"/>
              <a:t> : Survey of Enabling Tech, Protocols,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87528"/>
          </a:xfrm>
        </p:spPr>
        <p:txBody>
          <a:bodyPr/>
          <a:lstStyle/>
          <a:p>
            <a:r>
              <a:rPr lang="it-IT" sz="3600" dirty="0"/>
              <a:t>Al-Fuqaha, Guizani, Mohammedi, Aledhari, Ayyash</a:t>
            </a:r>
            <a:endParaRPr lang="en-US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4960574"/>
            <a:ext cx="9144000" cy="1087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IEEE COMMUNICATION SURVEYS &amp;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TUTORIALS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2015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644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166"/>
            <a:ext cx="10515600" cy="47008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5 layer architecture</a:t>
            </a:r>
          </a:p>
          <a:p>
            <a:r>
              <a:rPr lang="en-US" dirty="0" smtClean="0"/>
              <a:t>Elements</a:t>
            </a:r>
          </a:p>
          <a:p>
            <a:pPr lvl="1"/>
            <a:r>
              <a:rPr lang="en-US" dirty="0" smtClean="0"/>
              <a:t>Processes in a solution</a:t>
            </a:r>
            <a:endParaRPr lang="en-US" dirty="0" smtClean="0"/>
          </a:p>
          <a:p>
            <a:r>
              <a:rPr lang="en-US" dirty="0" smtClean="0"/>
              <a:t>Protocols</a:t>
            </a:r>
            <a:endParaRPr lang="en-US" dirty="0" smtClean="0"/>
          </a:p>
          <a:p>
            <a:pPr lvl="1"/>
            <a:r>
              <a:rPr lang="en-US" dirty="0" smtClean="0"/>
              <a:t>Application</a:t>
            </a:r>
            <a:endParaRPr lang="en-US" dirty="0" smtClean="0"/>
          </a:p>
          <a:p>
            <a:pPr lvl="1"/>
            <a:r>
              <a:rPr lang="en-US" dirty="0" smtClean="0"/>
              <a:t>Service </a:t>
            </a:r>
            <a:r>
              <a:rPr lang="en-US" dirty="0" smtClean="0"/>
              <a:t>Discovery</a:t>
            </a:r>
            <a:endParaRPr lang="en-US" dirty="0" smtClean="0"/>
          </a:p>
          <a:p>
            <a:pPr lvl="1"/>
            <a:r>
              <a:rPr lang="en-US" dirty="0" smtClean="0"/>
              <a:t>Infrastructure</a:t>
            </a:r>
            <a:endParaRPr lang="en-US" dirty="0" smtClean="0"/>
          </a:p>
          <a:p>
            <a:r>
              <a:rPr lang="en-US" dirty="0" smtClean="0"/>
              <a:t>Research </a:t>
            </a:r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Requirements</a:t>
            </a:r>
            <a:endParaRPr lang="en-US" dirty="0" smtClean="0"/>
          </a:p>
          <a:p>
            <a:r>
              <a:rPr lang="en-US" dirty="0" smtClean="0"/>
              <a:t>Big data</a:t>
            </a:r>
          </a:p>
          <a:p>
            <a:pPr lvl="1"/>
            <a:r>
              <a:rPr lang="en-US" dirty="0" smtClean="0"/>
              <a:t>A</a:t>
            </a:r>
            <a:r>
              <a:rPr lang="en-US" dirty="0" smtClean="0"/>
              <a:t>nalytics</a:t>
            </a:r>
            <a:endParaRPr lang="en-US" dirty="0" smtClean="0"/>
          </a:p>
          <a:p>
            <a:pPr lvl="1"/>
            <a:r>
              <a:rPr lang="en-US" dirty="0" smtClean="0"/>
              <a:t>Cloud and Fog</a:t>
            </a:r>
          </a:p>
          <a:p>
            <a:r>
              <a:rPr lang="en-US" dirty="0" smtClean="0"/>
              <a:t>Horizontal </a:t>
            </a:r>
            <a:r>
              <a:rPr lang="en-US" dirty="0" smtClean="0"/>
              <a:t>I</a:t>
            </a:r>
            <a:r>
              <a:rPr lang="en-US" dirty="0" smtClean="0"/>
              <a:t>ntegration</a:t>
            </a:r>
          </a:p>
          <a:p>
            <a:pPr lvl="1"/>
            <a:r>
              <a:rPr lang="en-US" dirty="0" smtClean="0"/>
              <a:t>Communication between solutions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612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70669" cy="1078039"/>
          </a:xfrm>
        </p:spPr>
        <p:txBody>
          <a:bodyPr/>
          <a:lstStyle/>
          <a:p>
            <a:pPr algn="ctr"/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33" y="1254035"/>
            <a:ext cx="7538901" cy="547333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44891" y="4872446"/>
            <a:ext cx="20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Devices – sensors / actuators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744891" y="3331028"/>
            <a:ext cx="20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Deliver data to repository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8908869" y="4193177"/>
            <a:ext cx="836022" cy="6792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1"/>
          </p:cNvCxnSpPr>
          <p:nvPr/>
        </p:nvCxnSpPr>
        <p:spPr>
          <a:xfrm flipH="1" flipV="1">
            <a:off x="8908869" y="3566161"/>
            <a:ext cx="836022" cy="2808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744891" y="2338251"/>
            <a:ext cx="172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accessed by services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4" idx="1"/>
          </p:cNvCxnSpPr>
          <p:nvPr/>
        </p:nvCxnSpPr>
        <p:spPr>
          <a:xfrm flipH="1">
            <a:off x="8908869" y="2661417"/>
            <a:ext cx="836022" cy="2254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614263" y="1632857"/>
            <a:ext cx="1854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Services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8908870" y="2002189"/>
            <a:ext cx="705393" cy="3360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614262" y="966651"/>
            <a:ext cx="1724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Business use case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908870" y="1443164"/>
            <a:ext cx="766897" cy="235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61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Elements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66" y="1899693"/>
            <a:ext cx="9777565" cy="22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38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166"/>
            <a:ext cx="4896394" cy="4415245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 smtClean="0"/>
              <a:t>Unique identification is important to match service with demand.</a:t>
            </a:r>
          </a:p>
          <a:p>
            <a:pPr algn="just"/>
            <a:r>
              <a:rPr lang="en-US" dirty="0"/>
              <a:t>E</a:t>
            </a:r>
            <a:r>
              <a:rPr lang="en-US" dirty="0" smtClean="0"/>
              <a:t>lectronic </a:t>
            </a:r>
            <a:r>
              <a:rPr lang="en-US" dirty="0" smtClean="0"/>
              <a:t>product codes and ubiquitous codes are available.</a:t>
            </a:r>
          </a:p>
          <a:p>
            <a:pPr algn="just"/>
            <a:r>
              <a:rPr lang="en-US" dirty="0" smtClean="0"/>
              <a:t>Understanding the difference between network address and object ID is important.</a:t>
            </a:r>
          </a:p>
          <a:p>
            <a:pPr algn="just"/>
            <a:r>
              <a:rPr lang="en-US" dirty="0" smtClean="0"/>
              <a:t>Together the object ID and network address helps uniquely identifying an IoT object.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505236"/>
            <a:ext cx="5752011" cy="5671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51800" y="6108700"/>
            <a:ext cx="405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Ubiquitous ID: Standards for Ubiquitous Computing and the Internet of Things Noboru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Koshizuka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Ken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Sakamura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394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63040"/>
            <a:ext cx="5040086" cy="471392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IoT sensing is collections of similar data from different sensors and sending the information to data warehouse, database or cloud.</a:t>
            </a:r>
          </a:p>
          <a:p>
            <a:r>
              <a:rPr lang="en-US" dirty="0" smtClean="0"/>
              <a:t>The collected data is analyzed and actions are taken accordingly.</a:t>
            </a:r>
          </a:p>
          <a:p>
            <a:r>
              <a:rPr lang="en-US" dirty="0" smtClean="0"/>
              <a:t>Single Board Computers (SBCs) integrated with sensors, TCP/IP and security functionalities together make an IOT device</a:t>
            </a:r>
            <a:endParaRPr lang="en-US" dirty="0"/>
          </a:p>
        </p:txBody>
      </p:sp>
      <p:pic>
        <p:nvPicPr>
          <p:cNvPr id="5" name="Picture 4" descr="senso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00354" y="365125"/>
            <a:ext cx="5817326" cy="58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27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384663"/>
            <a:ext cx="5183776" cy="444629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IoT communication faces mainly two challenges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smtClean="0"/>
              <a:t>Connecting varied types of IoT objects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smtClean="0"/>
              <a:t>Consuming  very less power</a:t>
            </a:r>
          </a:p>
          <a:p>
            <a:pPr marL="228600" lvl="1"/>
            <a:r>
              <a:rPr lang="en-US" dirty="0" smtClean="0"/>
              <a:t>Different technologies for IoT communication are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RFID tag and reader realizes the M2M concept.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NFC  and Ultra wide bandwidth.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Bluetooth 4.1 or Bluetooth Low Energy.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Wi-Fi using radio waves and router.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LTE the standard protocol for high speed data transfer in mobile phones.</a:t>
            </a:r>
          </a:p>
        </p:txBody>
      </p:sp>
      <p:pic>
        <p:nvPicPr>
          <p:cNvPr id="7" name="Picture 6" descr="com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7626" y="992777"/>
            <a:ext cx="5898764" cy="483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1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2699</TotalTime>
  <Words>677</Words>
  <Application>Microsoft Office PowerPoint</Application>
  <PresentationFormat>Widescreen</PresentationFormat>
  <Paragraphs>144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Survey of IoT Ecosystem Components</vt:lpstr>
      <vt:lpstr>Why have this survey?</vt:lpstr>
      <vt:lpstr>IoT : Survey of Enabling Tech, Protocols, Applications</vt:lpstr>
      <vt:lpstr>We will cover</vt:lpstr>
      <vt:lpstr>Architecture</vt:lpstr>
      <vt:lpstr>IoT Elements</vt:lpstr>
      <vt:lpstr>Identification</vt:lpstr>
      <vt:lpstr>Sensing</vt:lpstr>
      <vt:lpstr>Communication</vt:lpstr>
      <vt:lpstr>Computation</vt:lpstr>
      <vt:lpstr>Services</vt:lpstr>
      <vt:lpstr>Semantics</vt:lpstr>
      <vt:lpstr>Protocols</vt:lpstr>
      <vt:lpstr>Application protocols</vt:lpstr>
      <vt:lpstr>Challenges</vt:lpstr>
      <vt:lpstr>Big Data in IoT</vt:lpstr>
      <vt:lpstr>Analytics</vt:lpstr>
      <vt:lpstr>Cloud and Fog</vt:lpstr>
      <vt:lpstr>Horizontal Integration between Application Protocols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Hamza Karachiwala</dc:creator>
  <cp:lastModifiedBy>Hamza Karachiwala</cp:lastModifiedBy>
  <cp:revision>108</cp:revision>
  <dcterms:created xsi:type="dcterms:W3CDTF">2016-03-15T14:53:28Z</dcterms:created>
  <dcterms:modified xsi:type="dcterms:W3CDTF">2016-03-17T17:09:28Z</dcterms:modified>
</cp:coreProperties>
</file>